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353" r:id="rId2"/>
    <p:sldId id="354" r:id="rId3"/>
    <p:sldId id="356" r:id="rId4"/>
    <p:sldId id="355" r:id="rId5"/>
    <p:sldId id="357" r:id="rId6"/>
    <p:sldId id="359" r:id="rId7"/>
    <p:sldId id="358" r:id="rId8"/>
    <p:sldId id="419" r:id="rId9"/>
    <p:sldId id="420" r:id="rId10"/>
    <p:sldId id="421" r:id="rId11"/>
    <p:sldId id="397" r:id="rId12"/>
    <p:sldId id="362" r:id="rId13"/>
    <p:sldId id="363" r:id="rId14"/>
    <p:sldId id="365" r:id="rId15"/>
    <p:sldId id="366" r:id="rId16"/>
    <p:sldId id="367" r:id="rId17"/>
    <p:sldId id="399" r:id="rId18"/>
    <p:sldId id="376" r:id="rId19"/>
    <p:sldId id="377" r:id="rId20"/>
    <p:sldId id="378" r:id="rId21"/>
    <p:sldId id="379" r:id="rId22"/>
    <p:sldId id="380" r:id="rId23"/>
    <p:sldId id="381" r:id="rId24"/>
    <p:sldId id="407" r:id="rId25"/>
    <p:sldId id="387" r:id="rId26"/>
    <p:sldId id="433" r:id="rId27"/>
    <p:sldId id="402" r:id="rId28"/>
    <p:sldId id="431" r:id="rId29"/>
    <p:sldId id="384" r:id="rId30"/>
    <p:sldId id="385" r:id="rId31"/>
    <p:sldId id="405" r:id="rId32"/>
    <p:sldId id="432" r:id="rId33"/>
    <p:sldId id="386" r:id="rId34"/>
    <p:sldId id="388" r:id="rId35"/>
    <p:sldId id="389" r:id="rId36"/>
    <p:sldId id="390" r:id="rId37"/>
    <p:sldId id="391" r:id="rId38"/>
    <p:sldId id="392" r:id="rId39"/>
    <p:sldId id="393" r:id="rId40"/>
    <p:sldId id="427" r:id="rId41"/>
    <p:sldId id="408" r:id="rId42"/>
    <p:sldId id="409" r:id="rId43"/>
    <p:sldId id="411" r:id="rId44"/>
    <p:sldId id="410" r:id="rId45"/>
    <p:sldId id="423" r:id="rId46"/>
    <p:sldId id="414" r:id="rId47"/>
    <p:sldId id="415" r:id="rId48"/>
    <p:sldId id="422" r:id="rId49"/>
    <p:sldId id="417" r:id="rId50"/>
    <p:sldId id="418" r:id="rId51"/>
    <p:sldId id="428" r:id="rId52"/>
    <p:sldId id="430" r:id="rId53"/>
    <p:sldId id="429"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 id="419"/>
          </p14:sldIdLst>
        </p14:section>
        <p14:section name="Nexus Outline" id="{82E7C92F-72DA-F045-92ED-C14E058DC67B}">
          <p14:sldIdLst>
            <p14:sldId id="420"/>
            <p14:sldId id="421"/>
            <p14:sldId id="397"/>
            <p14:sldId id="362"/>
            <p14:sldId id="363"/>
            <p14:sldId id="365"/>
            <p14:sldId id="366"/>
            <p14:sldId id="367"/>
            <p14:sldId id="399"/>
          </p14:sldIdLst>
        </p14:section>
        <p14:section name="Nexus詳細" id="{E6CC0C77-22A6-8142-AB87-B5A7462F8896}">
          <p14:sldIdLst>
            <p14:sldId id="376"/>
            <p14:sldId id="377"/>
            <p14:sldId id="378"/>
            <p14:sldId id="379"/>
            <p14:sldId id="380"/>
            <p14:sldId id="381"/>
            <p14:sldId id="407"/>
            <p14:sldId id="387"/>
            <p14:sldId id="433"/>
            <p14:sldId id="402"/>
            <p14:sldId id="431"/>
            <p14:sldId id="384"/>
            <p14:sldId id="385"/>
            <p14:sldId id="405"/>
            <p14:sldId id="432"/>
            <p14:sldId id="386"/>
            <p14:sldId id="388"/>
            <p14:sldId id="389"/>
            <p14:sldId id="390"/>
            <p14:sldId id="391"/>
            <p14:sldId id="392"/>
            <p14:sldId id="393"/>
            <p14:sldId id="427"/>
          </p14:sldIdLst>
        </p14:section>
        <p14:section name="Nexus v.s. LeSS" id="{64EE4264-13EA-FF45-9FDC-CABB5CC0BE82}">
          <p14:sldIdLst>
            <p14:sldId id="408"/>
            <p14:sldId id="409"/>
            <p14:sldId id="411"/>
            <p14:sldId id="410"/>
            <p14:sldId id="423"/>
            <p14:sldId id="414"/>
            <p14:sldId id="415"/>
            <p14:sldId id="422"/>
            <p14:sldId id="417"/>
            <p14:sldId id="418"/>
            <p14:sldId id="428"/>
            <p14:sldId id="430"/>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91"/>
    <p:restoredTop sz="86385"/>
  </p:normalViewPr>
  <p:slideViewPr>
    <p:cSldViewPr snapToGrid="0" snapToObjects="1">
      <p:cViewPr varScale="1">
        <p:scale>
          <a:sx n="75" d="100"/>
          <a:sy n="75" d="100"/>
        </p:scale>
        <p:origin x="176" y="456"/>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726A0FC-3897-3F4A-8DB4-CF08560D767F}" type="presOf" srcId="{7BABA94F-3B88-5845-BE88-1043EEE9DDE1}" destId="{86CD1AAC-1201-B945-A0F5-9B1D4E17B982}"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4EC21200-9002-7843-B1CD-364BAD033978}" type="presOf" srcId="{6B2C7B10-2486-2749-824E-4ECF63F188E7}" destId="{5E6F8342-0C42-CB49-AB86-9C2409CD562A}"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9EF0EFDC-D782-524E-A2A1-964988D4ACA6}" type="presOf" srcId="{75291EA0-FDC9-A84C-8E81-8D8ECD2C41A6}" destId="{6EA24521-7529-2B49-8F59-324D62183B0B}"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FE6E5D1F-8E6C-FD4F-9A74-65EA60FF8AAA}" srcId="{610D2A57-BC58-4E45-8CC9-065A178C4609}" destId="{34DCBFAB-429A-564F-ACD2-F7F3A81D4A42}" srcOrd="2" destOrd="0" parTransId="{F147D81D-7D50-CD4E-8372-88F67B9C0CF6}" sibTransId="{EFFF68FB-07EE-D341-B3C6-B21F193B2564}"/>
    <dgm:cxn modelId="{346BBDFB-B2F9-0149-A0A9-DDFD262578A6}" type="presOf" srcId="{5BE74CE3-AC9D-404C-AB8C-688C58CBE2B0}" destId="{E7AAC2C1-C051-8746-95D9-DD64A6ADE916}"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9062A81C-A698-6C41-BFC5-183915965C16}" type="presOf" srcId="{739843C2-1205-8947-A10D-693A73A80382}" destId="{D5313FD4-D7D4-7A45-AADB-665DBE19C843}"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EE0B06E4-A666-8E4C-9E93-61F3AFA9790E}" srcId="{C9BEED41-111A-264A-984E-EEE6474C202A}" destId="{739843C2-1205-8947-A10D-693A73A80382}" srcOrd="2" destOrd="0" parTransId="{5BE74CE3-AC9D-404C-AB8C-688C58CBE2B0}" sibTransId="{EDC02564-4150-DD4F-8985-8A99F00F6DE4}"/>
    <dgm:cxn modelId="{7AF7B6A5-AF84-9845-B7B3-30BED06B6113}" type="presOf" srcId="{FDE5276D-A341-0440-AFFB-0FF31A494436}" destId="{41D01198-0532-4547-BF61-28DF60A72740}"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F7AAAD67-0370-7F4D-84C2-E0ED9A9DE479}" type="presOf" srcId="{16611E94-E813-EF4B-A72E-2A713458BDD8}" destId="{90709758-67C6-F741-A244-E4A48F8590FD}"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D27C5761-B0BA-3D45-B831-177BA298801A}" type="presOf" srcId="{652E7BF3-F793-7C4E-BA7A-F672B9D9A9F5}" destId="{C1280613-E2A2-CF47-9BE0-F74C40B0E987}" srcOrd="0" destOrd="0" presId="urn:microsoft.com/office/officeart/2005/8/layout/hierarchy1"/>
    <dgm:cxn modelId="{E326ADEF-03E1-354C-A978-5A2D1AE8BC85}" type="presOf" srcId="{30AC8B80-5DA3-F341-85E9-25000439D5C8}" destId="{5E689400-6392-C34C-9EE3-2BE7052EE8BD}"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D869D51D-AB63-F046-9E78-C756CE127924}" type="presOf" srcId="{F5804185-AEA8-0C45-8308-5BFE90C0261F}" destId="{0C786DCD-5F36-7F46-81F5-557AAE0D4D84}" srcOrd="0" destOrd="0" presId="urn:microsoft.com/office/officeart/2005/8/layout/hierarchy1"/>
    <dgm:cxn modelId="{B4E2A3BB-4788-6544-A7C3-63D3E7A1E6A6}" type="presOf" srcId="{610D2A57-BC58-4E45-8CC9-065A178C4609}" destId="{E1094566-3EAF-EA4C-84AA-5819C9756AC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40DC102A-85BC-AA4E-8F94-028DF8D3A766}" type="presOf" srcId="{C9BEED41-111A-264A-984E-EEE6474C202A}" destId="{4F04B79D-2E61-E444-A584-29E608087AEA}"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58CE7069-0051-934D-A0FF-8E76E49F48CF}" type="presOf" srcId="{884385BB-DF63-254A-BC7B-DE1D7DF3B435}" destId="{1D795A4A-0259-6C4D-AEF3-8233477576CE}" srcOrd="0" destOrd="0" presId="urn:microsoft.com/office/officeart/2005/8/layout/hierarchy1"/>
    <dgm:cxn modelId="{35DE2044-5F83-8E4C-B362-05282ED91EF9}" type="presOf" srcId="{1DE0C72F-044E-5B43-97BF-EB100DF75DDC}" destId="{4EBD9872-CBBB-1D4D-818A-2EBC726A5CF3}"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39</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役割</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lang="ja-JP" altLang="en-US" dirty="0" smtClean="0"/>
              <a:t>新しい役割</a:t>
            </a:r>
            <a:endParaRPr lang="en-US" altLang="ja-JP" dirty="0" smtClean="0"/>
          </a:p>
          <a:p>
            <a:pPr lvl="1"/>
            <a:r>
              <a:rPr lang="ja-JP" altLang="en-US" dirty="0" smtClean="0"/>
              <a:t>プロダクトオーナー</a:t>
            </a:r>
            <a:r>
              <a:rPr lang="ja-JP" altLang="en-US" dirty="0"/>
              <a:t>は全体で１人</a:t>
            </a:r>
            <a:endParaRPr lang="en-US" altLang="ja-JP" dirty="0"/>
          </a:p>
          <a:p>
            <a:pPr lvl="1"/>
            <a:r>
              <a:rPr lang="en-US" altLang="ja-JP" dirty="0" smtClean="0"/>
              <a:t>Nexus</a:t>
            </a:r>
            <a:r>
              <a:rPr lang="ja-JP" altLang="en-US" dirty="0" smtClean="0"/>
              <a:t>統合チーム</a:t>
            </a:r>
            <a:endParaRPr lang="en-US" altLang="ja-JP" dirty="0" smtClean="0"/>
          </a:p>
          <a:p>
            <a:pPr lvl="1"/>
            <a:r>
              <a:rPr lang="ja-JP" altLang="en-US" dirty="0"/>
              <a:t>それぞれのスクラムチームの適切な</a:t>
            </a:r>
            <a:r>
              <a:rPr lang="ja-JP" altLang="en-US" dirty="0" smtClean="0"/>
              <a:t>代表者</a:t>
            </a:r>
            <a:endParaRPr lang="en-US" altLang="ja-JP" dirty="0" smtClean="0"/>
          </a:p>
          <a:p>
            <a:r>
              <a:rPr lang="en-US" altLang="ja-JP" dirty="0" smtClean="0"/>
              <a:t>Nexus</a:t>
            </a:r>
            <a:r>
              <a:rPr lang="ja-JP" altLang="en-US" dirty="0"/>
              <a:t>統合チームの</a:t>
            </a:r>
            <a:r>
              <a:rPr kumimoji="1" lang="ja-JP" altLang="en-US" dirty="0" smtClean="0"/>
              <a:t>役割</a:t>
            </a:r>
            <a:endParaRPr kumimoji="1" lang="en-US" altLang="ja-JP" dirty="0" smtClean="0"/>
          </a:p>
          <a:p>
            <a:pPr lvl="1"/>
            <a:r>
              <a:rPr kumimoji="1" lang="en-US" altLang="ja-JP" dirty="0" smtClean="0"/>
              <a:t>Nexus</a:t>
            </a:r>
            <a:r>
              <a:rPr kumimoji="1" lang="ja-JP" altLang="en-US" dirty="0" smtClean="0"/>
              <a:t>の適用</a:t>
            </a:r>
            <a:endParaRPr kumimoji="1" lang="en-US" altLang="ja-JP" dirty="0" smtClean="0"/>
          </a:p>
          <a:p>
            <a:pPr lvl="1"/>
            <a:r>
              <a:rPr lang="ja-JP" altLang="en-US" dirty="0" smtClean="0"/>
              <a:t>スクラムの運用の調整・コーチ・監督</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lang="ja-JP" altLang="en-US" dirty="0" smtClean="0"/>
              <a:t>プロダクトオーナー</a:t>
            </a:r>
            <a:endParaRPr lang="en-US" altLang="ja-JP" dirty="0" smtClean="0"/>
          </a:p>
          <a:p>
            <a:pPr lvl="1"/>
            <a:r>
              <a:rPr kumimoji="1" lang="ja-JP" altLang="en-US" dirty="0" smtClean="0"/>
              <a:t>スクラムマスター</a:t>
            </a:r>
            <a:endParaRPr kumimoji="1" lang="en-US" altLang="ja-JP" dirty="0" smtClean="0"/>
          </a:p>
          <a:p>
            <a:pPr lvl="1"/>
            <a:r>
              <a:rPr lang="en-US" altLang="ja-JP" dirty="0" smtClean="0"/>
              <a:t>Nexus</a:t>
            </a:r>
            <a:r>
              <a:rPr lang="ja-JP" altLang="en-US" dirty="0" smtClean="0"/>
              <a:t>統合チームメンバー</a:t>
            </a:r>
            <a:endParaRPr lang="en-US" altLang="ja-JP" dirty="0" smtClean="0"/>
          </a:p>
          <a:p>
            <a:endParaRPr kumimoji="1" lang="ja-JP" altLang="en-US" dirty="0"/>
          </a:p>
        </p:txBody>
      </p:sp>
    </p:spTree>
    <p:extLst>
      <p:ext uri="{BB962C8B-B14F-4D97-AF65-F5344CB8AC3E}">
        <p14:creationId xmlns:p14="http://schemas.microsoft.com/office/powerpoint/2010/main" val="3659680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１つのプロダクトバック</a:t>
            </a:r>
            <a:endParaRPr kumimoji="1" lang="en-US" altLang="ja-JP" dirty="0" smtClean="0"/>
          </a:p>
          <a:p>
            <a:r>
              <a:rPr lang="ja-JP" altLang="en-US" dirty="0" smtClean="0"/>
              <a:t>新しい作成物</a:t>
            </a:r>
            <a:endParaRPr kumimoji="1" lang="en-US" altLang="ja-JP" dirty="0" smtClean="0"/>
          </a:p>
          <a:p>
            <a:pPr lvl="1"/>
            <a:r>
              <a:rPr kumimoji="1" lang="en-US" altLang="ja-JP" dirty="0" smtClean="0"/>
              <a:t>Nexus</a:t>
            </a:r>
            <a:r>
              <a:rPr kumimoji="1" lang="ja-JP" altLang="en-US" dirty="0" smtClean="0"/>
              <a:t>スプリントバックログ</a:t>
            </a:r>
            <a:endParaRPr kumimoji="1" lang="ja-JP" altLang="en-US" dirty="0"/>
          </a:p>
        </p:txBody>
      </p:sp>
    </p:spTree>
    <p:extLst>
      <p:ext uri="{BB962C8B-B14F-4D97-AF65-F5344CB8AC3E}">
        <p14:creationId xmlns:p14="http://schemas.microsoft.com/office/powerpoint/2010/main" val="90224582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プロダクトバックログのリファインメント</a:t>
            </a:r>
            <a:endParaRPr lang="en-US" altLang="ja-JP" dirty="0" smtClean="0"/>
          </a:p>
          <a:p>
            <a:pPr lvl="1"/>
            <a:r>
              <a:rPr kumimoji="1" lang="ja-JP" altLang="en-US" dirty="0" smtClean="0"/>
              <a:t>依存関係の最小化が重要</a:t>
            </a:r>
            <a:endParaRPr kumimoji="1" lang="en-US" altLang="ja-JP" dirty="0" smtClean="0"/>
          </a:p>
          <a:p>
            <a:r>
              <a:rPr kumimoji="1" lang="ja-JP" altLang="en-US" dirty="0" smtClean="0"/>
              <a:t>スプリントプランニング</a:t>
            </a:r>
            <a:endParaRPr kumimoji="1" lang="en-US" altLang="ja-JP" dirty="0" smtClean="0"/>
          </a:p>
          <a:p>
            <a:pPr lvl="1"/>
            <a:r>
              <a:rPr lang="ja-JP" altLang="en-US" dirty="0" smtClean="0"/>
              <a:t>代表者による活動を追加</a:t>
            </a:r>
            <a:endParaRPr lang="en-US" altLang="ja-JP" dirty="0" smtClean="0"/>
          </a:p>
          <a:p>
            <a:r>
              <a:rPr kumimoji="1" lang="ja-JP" altLang="en-US" sz="4000" dirty="0" smtClean="0"/>
              <a:t>スプリントレビュー</a:t>
            </a:r>
            <a:endParaRPr kumimoji="1" lang="en-US" altLang="ja-JP" sz="4000" dirty="0" smtClean="0"/>
          </a:p>
          <a:p>
            <a:pPr lvl="1"/>
            <a:r>
              <a:rPr lang="ja-JP" altLang="en-US" dirty="0" smtClean="0"/>
              <a:t>全体で１回</a:t>
            </a:r>
            <a:endParaRPr lang="en-US" altLang="ja-JP" dirty="0" smtClean="0"/>
          </a:p>
          <a:p>
            <a:r>
              <a:rPr kumimoji="1" lang="ja-JP" altLang="en-US" dirty="0" smtClean="0"/>
              <a:t>スプリントレトロスペクティブ</a:t>
            </a:r>
            <a:endParaRPr kumimoji="1" lang="en-US" altLang="ja-JP" dirty="0" smtClean="0"/>
          </a:p>
          <a:p>
            <a:pPr lvl="1"/>
            <a:r>
              <a:rPr lang="ja-JP" altLang="en-US" dirty="0"/>
              <a:t>代表者による活動を追加</a:t>
            </a:r>
            <a:endParaRPr lang="en-US" altLang="ja-JP" dirty="0"/>
          </a:p>
        </p:txBody>
      </p:sp>
    </p:spTree>
    <p:extLst>
      <p:ext uri="{BB962C8B-B14F-4D97-AF65-F5344CB8AC3E}">
        <p14:creationId xmlns:p14="http://schemas.microsoft.com/office/powerpoint/2010/main" val="66348208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の構成</a:t>
            </a:r>
            <a:endParaRPr lang="en-US" altLang="ja-JP" dirty="0" smtClean="0"/>
          </a:p>
          <a:p>
            <a:pPr lvl="1"/>
            <a:r>
              <a:rPr kumimoji="1" lang="en-US" altLang="ja-JP" dirty="0" smtClean="0"/>
              <a:t>Nexus</a:t>
            </a:r>
            <a:r>
              <a:rPr kumimoji="1" lang="ja-JP" altLang="en-US" dirty="0" smtClean="0"/>
              <a:t>統合チーム</a:t>
            </a:r>
            <a:endParaRPr kumimoji="1" lang="en-US" altLang="ja-JP" dirty="0" smtClean="0"/>
          </a:p>
          <a:p>
            <a:pPr lvl="1"/>
            <a:r>
              <a:rPr lang="ja-JP" altLang="en-US" dirty="0" smtClean="0"/>
              <a:t>約３</a:t>
            </a:r>
            <a:r>
              <a:rPr lang="en-US" altLang="ja-JP" dirty="0" smtClean="0"/>
              <a:t>〜</a:t>
            </a:r>
            <a:r>
              <a:rPr lang="ja-JP" altLang="en-US" dirty="0" smtClean="0"/>
              <a:t>９のスクラムチーム</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kumimoji="1" lang="ja-JP" altLang="en-US" dirty="0" smtClean="0"/>
              <a:t>プロダクトオーナー</a:t>
            </a:r>
            <a:endParaRPr kumimoji="1" lang="en-US" altLang="ja-JP" dirty="0" smtClean="0"/>
          </a:p>
          <a:p>
            <a:pPr lvl="1"/>
            <a:r>
              <a:rPr lang="ja-JP" altLang="en-US" dirty="0" smtClean="0"/>
              <a:t>スクラムマスター</a:t>
            </a:r>
            <a:endParaRPr lang="en-US" altLang="ja-JP" dirty="0" smtClean="0"/>
          </a:p>
          <a:p>
            <a:pPr lvl="1"/>
            <a:r>
              <a:rPr kumimoji="1" lang="ja-JP" altLang="en-US" dirty="0" smtClean="0"/>
              <a:t>１人以上の</a:t>
            </a:r>
            <a:r>
              <a:rPr kumimoji="1" lang="en-US" altLang="ja-JP" dirty="0" smtClean="0"/>
              <a:t>Nexus</a:t>
            </a:r>
            <a:r>
              <a:rPr kumimoji="1" lang="ja-JP" altLang="en-US" dirty="0" smtClean="0"/>
              <a:t>統合チームメンバー</a:t>
            </a:r>
          </a:p>
          <a:p>
            <a:pPr lvl="2"/>
            <a:r>
              <a:rPr lang="ja-JP" altLang="en-US" dirty="0" smtClean="0"/>
              <a:t>スクラムチームとの兼任は可能だが、</a:t>
            </a:r>
            <a:r>
              <a:rPr lang="en-US" altLang="ja-JP" dirty="0" smtClean="0"/>
              <a:t>Nexus</a:t>
            </a:r>
            <a:r>
              <a:rPr lang="ja-JP" altLang="en-US" dirty="0" smtClean="0"/>
              <a:t>統合チームの作業を優先させなければいけない。</a:t>
            </a:r>
            <a:endParaRPr kumimoji="1" lang="en-US" altLang="ja-JP" dirty="0" smtClean="0"/>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プロダクトオーナー</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大規模開発ではツールが重要になる。</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ゴール</a:t>
            </a:r>
            <a:endParaRPr lang="en-US" altLang="ja-JP" dirty="0"/>
          </a:p>
          <a:p>
            <a:pPr lvl="1"/>
            <a:r>
              <a:rPr lang="ja-JP" altLang="en-US" dirty="0" smtClean="0"/>
              <a:t>依存</a:t>
            </a:r>
            <a:r>
              <a:rPr lang="ja-JP" altLang="en-US" dirty="0"/>
              <a:t>関係を特定して、最小化できるまで詳細化する</a:t>
            </a:r>
            <a:r>
              <a:rPr lang="ja-JP" altLang="en-US" dirty="0" smtClean="0"/>
              <a:t>。</a:t>
            </a:r>
            <a:endParaRPr kumimoji="1" lang="en-US" altLang="ja-JP" dirty="0" smtClean="0"/>
          </a:p>
          <a:p>
            <a:r>
              <a:rPr kumimoji="1" lang="ja-JP" altLang="en-US" dirty="0" smtClean="0"/>
              <a:t>実施手順</a:t>
            </a:r>
            <a:endParaRPr kumimoji="1" lang="en-US" altLang="ja-JP" dirty="0" smtClean="0"/>
          </a:p>
          <a:p>
            <a:pPr lvl="1"/>
            <a:r>
              <a:rPr lang="ja-JP" altLang="en-US" dirty="0"/>
              <a:t>依存関係を特定して見える化する。</a:t>
            </a:r>
            <a:endParaRPr lang="en-US" altLang="ja-JP" dirty="0"/>
          </a:p>
          <a:p>
            <a:pPr lvl="1"/>
            <a:r>
              <a:rPr lang="ja-JP" altLang="en-US" dirty="0"/>
              <a:t>作業の順番や割り当てを見直す</a:t>
            </a:r>
            <a:r>
              <a:rPr lang="ja-JP" altLang="en-US" dirty="0" smtClean="0"/>
              <a:t>。</a:t>
            </a:r>
            <a:endParaRPr lang="en-US" altLang="ja-JP" dirty="0" smtClean="0"/>
          </a:p>
          <a:p>
            <a:pPr lvl="1"/>
            <a:r>
              <a:rPr lang="ja-JP" altLang="en-US" dirty="0" smtClean="0"/>
              <a:t>チーム間</a:t>
            </a:r>
            <a:r>
              <a:rPr lang="ja-JP" altLang="en-US" dirty="0"/>
              <a:t>の依存関係を最小化する。</a:t>
            </a:r>
            <a:endParaRPr lang="en-US" altLang="ja-JP" dirty="0"/>
          </a:p>
          <a:p>
            <a:r>
              <a:rPr kumimoji="1" lang="ja-JP" altLang="en-US" dirty="0" smtClean="0"/>
              <a:t>目的</a:t>
            </a:r>
            <a:endParaRPr kumimoji="1" lang="en-US" altLang="ja-JP" dirty="0" smtClean="0"/>
          </a:p>
          <a:p>
            <a:pPr lvl="1"/>
            <a:r>
              <a:rPr lang="ja-JP" altLang="en-US" dirty="0" smtClean="0"/>
              <a:t>どのスクラムチームがどのプロダクトバックログアイテムをデリバリーするかを予測する。</a:t>
            </a:r>
            <a:endParaRPr lang="en-US" altLang="ja-JP" dirty="0" smtClean="0"/>
          </a:p>
          <a:p>
            <a:pPr lvl="1"/>
            <a:r>
              <a:rPr kumimoji="1" lang="ja-JP" altLang="en-US" dirty="0" smtClean="0"/>
              <a:t>チーム間の依存関係を特定し、最小化する。</a:t>
            </a:r>
            <a:endParaRPr kumimoji="1" lang="en-US" altLang="ja-JP" dirty="0" smtClean="0"/>
          </a:p>
        </p:txBody>
      </p:sp>
    </p:spTree>
    <p:extLst>
      <p:ext uri="{BB962C8B-B14F-4D97-AF65-F5344CB8AC3E}">
        <p14:creationId xmlns:p14="http://schemas.microsoft.com/office/powerpoint/2010/main" val="16764739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dirty="0" smtClean="0"/>
              <a:t>Nexus</a:t>
            </a:r>
            <a:r>
              <a:rPr kumimoji="1" lang="ja-JP" altLang="en-US" dirty="0" smtClean="0"/>
              <a:t>スプリントプランニング</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en-US" altLang="ja-JP" dirty="0"/>
          </a:p>
          <a:p>
            <a:pPr rtl="0" eaLnBrk="1" fontAlgn="base" hangingPunct="1"/>
            <a:endParaRPr lang="en-US" altLang="ja-JP" sz="3200" dirty="0" smtClean="0"/>
          </a:p>
          <a:p>
            <a:pPr rtl="0" eaLnBrk="1" fontAlgn="base" hangingPunct="1"/>
            <a:endParaRPr lang="ja-JP" altLang="en-US" sz="3200" dirty="0" smtClean="0">
              <a:effectLst/>
            </a:endParaRPr>
          </a:p>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lang="ja-JP" altLang="en-US" sz="3200" dirty="0" smtClean="0">
              <a:effectLst/>
            </a:endParaRPr>
          </a:p>
          <a:p>
            <a:endParaRPr kumimoji="1" lang="ja-JP" altLang="en-US" sz="3200" dirty="0"/>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077829"/>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sp>
        <p:nvSpPr>
          <p:cNvPr id="3" name="コンテンツ プレースホルダー 2"/>
          <p:cNvSpPr>
            <a:spLocks noGrp="1"/>
          </p:cNvSpPr>
          <p:nvPr>
            <p:ph idx="1"/>
          </p:nvPr>
        </p:nvSpPr>
        <p:spPr>
          <a:xfrm>
            <a:off x="237509" y="1411705"/>
            <a:ext cx="8652159" cy="5171974"/>
          </a:xfrm>
        </p:spPr>
        <p:txBody>
          <a:bodyPr>
            <a:normAutofit fontScale="92500" lnSpcReduction="20000"/>
          </a:bodyPr>
          <a:lstStyle/>
          <a:p>
            <a:pPr marL="523875" indent="-523875">
              <a:buFont typeface="+mj-lt"/>
              <a:buAutoNum type="arabicPeriod"/>
            </a:pPr>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pPr marL="523875" indent="-523875">
              <a:buFont typeface="+mj-lt"/>
              <a:buAutoNum type="arabicPeriod"/>
            </a:pPr>
            <a:r>
              <a:rPr lang="en-US" altLang="ja-JP" dirty="0" smtClean="0"/>
              <a:t>Nexus</a:t>
            </a:r>
            <a:r>
              <a:rPr lang="ja-JP" altLang="en-US" dirty="0" smtClean="0"/>
              <a:t>ゴール</a:t>
            </a:r>
            <a:r>
              <a:rPr lang="ja-JP" altLang="en-US" dirty="0"/>
              <a:t>を作成する。</a:t>
            </a:r>
            <a:endParaRPr lang="en-US" altLang="ja-JP" dirty="0"/>
          </a:p>
          <a:p>
            <a:pPr marL="523875" indent="-523875">
              <a:buFont typeface="+mj-lt"/>
              <a:buAutoNum type="arabicPeriod"/>
            </a:pPr>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lang="en-US" altLang="ja-JP" dirty="0"/>
              <a:t>Nexus</a:t>
            </a:r>
            <a:r>
              <a:rPr lang="ja-JP" altLang="en-US" dirty="0" smtClean="0"/>
              <a:t>スプリントバックログ</a:t>
            </a:r>
            <a:endParaRPr kumimoji="1" lang="en-US" altLang="ja-JP" dirty="0" smtClean="0"/>
          </a:p>
          <a:p>
            <a:pPr lvl="1"/>
            <a:r>
              <a:rPr kumimoji="1" lang="ja-JP" altLang="en-US" dirty="0" smtClean="0"/>
              <a:t>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a:t>
            </a:r>
            <a:r>
              <a:rPr lang="ja-JP" altLang="en-US" sz="3200" dirty="0" smtClean="0"/>
              <a:t>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a:t>
            </a:r>
            <a:r>
              <a:rPr kumimoji="1" lang="ja-JP" altLang="en-US" dirty="0" smtClean="0"/>
              <a:t>は置き換えられる</a:t>
            </a:r>
            <a:r>
              <a:rPr kumimoji="1" lang="ja-JP" altLang="en-US" dirty="0" smtClean="0"/>
              <a:t>。</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レトロスペクティブ</a:t>
            </a:r>
            <a:endParaRPr kumimoji="1" lang="ja-JP" altLang="en-US"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r>
              <a:rPr lang="ja-JP" altLang="en-US" dirty="0" smtClean="0"/>
              <a:t>。</a:t>
            </a:r>
            <a:endParaRPr lang="en-US" altLang="ja-JP" dirty="0"/>
          </a:p>
          <a:p>
            <a:endParaRPr lang="en-US" altLang="ja-JP" dirty="0" smtClean="0"/>
          </a:p>
          <a:p>
            <a:r>
              <a:rPr kumimoji="1" lang="ja-JP" altLang="en-US" dirty="0" smtClean="0"/>
              <a:t>スクラムチーム個別のレトロスペクティブを実施する</a:t>
            </a:r>
            <a:r>
              <a:rPr kumimoji="1" lang="ja-JP" altLang="en-US" dirty="0" smtClean="0"/>
              <a:t>。</a:t>
            </a:r>
            <a:endParaRPr kumimoji="1" lang="en-US" altLang="ja-JP" dirty="0" smtClean="0"/>
          </a:p>
          <a:p>
            <a:endParaRPr kumimoji="1" lang="en-US" altLang="ja-JP" dirty="0" smtClean="0"/>
          </a:p>
          <a:p>
            <a:r>
              <a:rPr lang="ja-JP" altLang="en-US" dirty="0" smtClean="0"/>
              <a:t>代表者が</a:t>
            </a:r>
            <a:r>
              <a:rPr lang="ja-JP" altLang="en-US" dirty="0" smtClean="0"/>
              <a:t>集まり必要</a:t>
            </a:r>
            <a:r>
              <a:rPr lang="ja-JP" altLang="en-US" dirty="0" smtClean="0"/>
              <a:t>な</a:t>
            </a:r>
            <a:r>
              <a:rPr lang="ja-JP" altLang="en-US" dirty="0" smtClean="0"/>
              <a:t>アクション</a:t>
            </a:r>
            <a:r>
              <a:rPr lang="ja-JP" altLang="en-US" dirty="0" smtClean="0"/>
              <a:t>の見える化、追跡</a:t>
            </a:r>
            <a:r>
              <a:rPr lang="ja-JP" altLang="en-US" dirty="0" smtClean="0"/>
              <a:t>について合意する。</a:t>
            </a:r>
            <a:endParaRPr kumimoji="1" lang="ja-JP" altLang="en-US" dirty="0"/>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430756"/>
          </a:xfrm>
        </p:spPr>
        <p:txBody>
          <a:bodyPr/>
          <a:lstStyle/>
          <a:p>
            <a:r>
              <a:rPr kumimoji="1" lang="en-US" altLang="ja-JP" dirty="0" smtClean="0"/>
              <a:t>Nexus</a:t>
            </a:r>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a:t>
            </a:r>
            <a:r>
              <a:rPr kumimoji="1" lang="ja-JP" altLang="en-US" dirty="0" smtClean="0"/>
              <a:t>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cs typeface="+mj-cs"/>
              </a:rPr>
              <a:t>Nexus </a:t>
            </a:r>
            <a:r>
              <a:rPr kumimoji="1" lang="ja-JP" altLang="en-US" dirty="0" smtClean="0">
                <a:cs typeface="+mj-cs"/>
              </a:rPr>
              <a:t>と</a:t>
            </a:r>
            <a:r>
              <a:rPr kumimoji="1" lang="en-US" altLang="ja-JP" dirty="0" smtClean="0">
                <a:cs typeface="+mj-cs"/>
              </a:rPr>
              <a:t> LeSS </a:t>
            </a:r>
            <a:r>
              <a:rPr kumimoji="1" lang="ja-JP" altLang="en-US" dirty="0" smtClean="0">
                <a:cs typeface="+mj-cs"/>
              </a:rPr>
              <a:t>の比較</a:t>
            </a:r>
            <a:endParaRPr kumimoji="1" lang="ja-JP" altLang="en-US" dirty="0">
              <a:cs typeface="+mj-cs"/>
            </a:endParaRPr>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05624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1"/>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r>
              <a:rPr lang="en-US" altLang="ja-JP" sz="3200" dirty="0" smtClean="0"/>
              <a:t>LeSS</a:t>
            </a:r>
          </a:p>
          <a:p>
            <a:pPr lvl="1"/>
            <a:r>
              <a:rPr lang="ja-JP" altLang="en-US" sz="2800" dirty="0" smtClean="0"/>
              <a:t>そこ</a:t>
            </a:r>
            <a:r>
              <a:rPr lang="ja-JP" altLang="en-US" sz="2800" dirty="0" smtClean="0"/>
              <a:t>そこ大きい。</a:t>
            </a:r>
            <a:endParaRPr lang="en-US" altLang="ja-JP" sz="28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887371" y="4169808"/>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6825507" y="4136575"/>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861050" y="4875779"/>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2260555"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週に</a:t>
            </a:r>
            <a:r>
              <a:rPr kumimoji="1" lang="en-US" altLang="ja-JP" sz="2400" dirty="0" smtClean="0">
                <a:solidFill>
                  <a:srgbClr val="FF0000"/>
                </a:solidFill>
                <a:latin typeface="HGMaruGothicMPRO" charset="-128"/>
                <a:ea typeface="HGMaruGothicMPRO" charset="-128"/>
                <a:cs typeface="HGMaruGothicMPRO" charset="-128"/>
              </a:rPr>
              <a:t>3</a:t>
            </a:r>
            <a:r>
              <a:rPr kumimoji="1" lang="ja-JP" altLang="en-US" sz="2400" dirty="0" smtClean="0">
                <a:solidFill>
                  <a:srgbClr val="FF0000"/>
                </a:solidFill>
                <a:latin typeface="HGMaruGothicMPRO" charset="-128"/>
                <a:ea typeface="HGMaruGothicMPRO" charset="-128"/>
                <a:cs typeface="HGMaruGothicMPRO" charset="-128"/>
              </a:rPr>
              <a:t>回</a:t>
            </a:r>
            <a:r>
              <a:rPr lang="ja-JP" altLang="en-US" sz="2400" dirty="0" smtClean="0">
                <a:solidFill>
                  <a:srgbClr val="FF0000"/>
                </a:solidFill>
                <a:latin typeface="HGMaruGothicMPRO" charset="-128"/>
                <a:ea typeface="HGMaruGothicMPRO" charset="-128"/>
                <a:cs typeface="HGMaruGothicMPRO" charset="-128"/>
              </a:rPr>
              <a:t>が多い</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763272" y="424775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7796352" y="477421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827586" y="523142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7604241" y="501870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767430" y="563536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674549" y="6136408"/>
            <a:ext cx="4185761"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a:t>
            </a:r>
            <a:r>
              <a:rPr kumimoji="1" lang="ja-JP" altLang="en-US" sz="2400" smtClean="0">
                <a:solidFill>
                  <a:srgbClr val="FF0000"/>
                </a:solidFill>
                <a:latin typeface="HGMaruGothicMPRO" charset="-128"/>
                <a:ea typeface="HGMaruGothicMPRO" charset="-128"/>
                <a:cs typeface="HGMaruGothicMPRO" charset="-128"/>
              </a:rPr>
              <a:t>にオブザーバー参加</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a:t>
            </a:r>
            <a:r>
              <a:rPr lang="ja-JP" altLang="en-US" dirty="0" smtClean="0"/>
              <a:t>マネージャーチームで</a:t>
            </a:r>
            <a:r>
              <a:rPr lang="ja-JP" altLang="en-US" dirty="0" smtClean="0"/>
              <a:t>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endParaRPr lang="en-US" altLang="ja-JP" dirty="0" smtClean="0"/>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a:t>
            </a:r>
            <a:r>
              <a:rPr lang="ja-JP" altLang="en-US" sz="2800" dirty="0" smtClean="0"/>
              <a:t>小さい</a:t>
            </a:r>
            <a:r>
              <a:rPr lang="ja-JP" altLang="en-US" sz="2800" dirty="0" smtClean="0"/>
              <a:t>ので読みやすい。</a:t>
            </a:r>
            <a:endParaRPr lang="en-US" altLang="ja-JP" sz="2800" dirty="0" smtClean="0"/>
          </a:p>
          <a:p>
            <a:pPr lvl="1"/>
            <a:r>
              <a:rPr lang="ja-JP" altLang="en-US" sz="2800" dirty="0" smtClean="0"/>
              <a:t>理想的なチーム構成を考える時の参考になる。</a:t>
            </a:r>
            <a:endParaRPr lang="en-US" altLang="ja-JP" sz="2800" dirty="0" smtClean="0"/>
          </a:p>
          <a:p>
            <a:pPr lvl="1"/>
            <a:r>
              <a:rPr lang="ja-JP" altLang="en-US" sz="2800" dirty="0" smtClean="0"/>
              <a:t>見える化、依存性の最小化にコストを使う。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マネージャーの役割がわかる。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参考資料</a:t>
            </a:r>
            <a:endParaRPr kumimoji="1" lang="ja-JP" altLang="en-US" dirty="0"/>
          </a:p>
        </p:txBody>
      </p:sp>
    </p:spTree>
    <p:extLst>
      <p:ext uri="{BB962C8B-B14F-4D97-AF65-F5344CB8AC3E}">
        <p14:creationId xmlns:p14="http://schemas.microsoft.com/office/powerpoint/2010/main" val="11858124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sp>
        <p:nvSpPr>
          <p:cNvPr id="3" name="コンテンツ プレースホルダー 2"/>
          <p:cNvSpPr>
            <a:spLocks noGrp="1"/>
          </p:cNvSpPr>
          <p:nvPr>
            <p:ph idx="1"/>
          </p:nvPr>
        </p:nvSpPr>
        <p:spPr>
          <a:xfrm>
            <a:off x="237509" y="1227550"/>
            <a:ext cx="8652492" cy="5356129"/>
          </a:xfrm>
        </p:spPr>
        <p:txBody>
          <a:bodyPr/>
          <a:lstStyle/>
          <a:p>
            <a:r>
              <a:rPr kumimoji="1" lang="en-US" altLang="ja-JP" dirty="0" smtClean="0"/>
              <a:t>Nexus</a:t>
            </a:r>
          </a:p>
          <a:p>
            <a:pPr marL="697950" lvl="1" indent="-514350">
              <a:buFont typeface="+mj-lt"/>
              <a:buAutoNum type="arabicPeriod"/>
            </a:pPr>
            <a:r>
              <a:rPr lang="ja-JP" altLang="en-US" dirty="0" smtClean="0"/>
              <a:t>代表者</a:t>
            </a:r>
            <a:r>
              <a:rPr lang="ja-JP" altLang="en-US" dirty="0" smtClean="0"/>
              <a:t>が</a:t>
            </a:r>
            <a:r>
              <a:rPr kumimoji="1" lang="ja-JP" altLang="en-US" dirty="0" smtClean="0"/>
              <a:t>集まる（</a:t>
            </a:r>
            <a:r>
              <a:rPr lang="ja-JP" altLang="en-US" dirty="0">
                <a:solidFill>
                  <a:srgbClr val="FF0000"/>
                </a:solidFill>
              </a:rPr>
              <a:t>毎日</a:t>
            </a:r>
            <a:r>
              <a:rPr kumimoji="1" lang="ja-JP" altLang="en-US" dirty="0" smtClean="0"/>
              <a:t>）</a:t>
            </a:r>
            <a:endParaRPr kumimoji="1" lang="en-US" altLang="ja-JP" dirty="0" smtClean="0"/>
          </a:p>
          <a:p>
            <a:pPr marL="832950" lvl="2" indent="-514350">
              <a:buFont typeface="Arial" charset="0"/>
              <a:buChar char="•"/>
            </a:pPr>
            <a:r>
              <a:rPr lang="ja-JP" altLang="en-US" dirty="0" smtClean="0"/>
              <a:t>各チーム</a:t>
            </a:r>
            <a:r>
              <a:rPr lang="ja-JP" altLang="en-US" dirty="0" smtClean="0"/>
              <a:t>のデイリースクラムで共有</a:t>
            </a:r>
            <a:endParaRPr kumimoji="1" lang="en-US" altLang="ja-JP" dirty="0" smtClean="0"/>
          </a:p>
          <a:p>
            <a:pPr marL="697950" lvl="1" indent="-514350">
              <a:buFont typeface="+mj-lt"/>
              <a:buAutoNum type="arabicPeriod"/>
            </a:pPr>
            <a:r>
              <a:rPr kumimoji="1" lang="ja-JP" altLang="en-US" dirty="0" smtClean="0"/>
              <a:t>各スクラムチーム毎に通常のデイリースクラム</a:t>
            </a:r>
            <a:endParaRPr kumimoji="1" lang="en-US" altLang="ja-JP" dirty="0" smtClean="0"/>
          </a:p>
          <a:p>
            <a:r>
              <a:rPr kumimoji="1" lang="en-US" altLang="ja-JP" dirty="0" smtClean="0"/>
              <a:t>LeSS</a:t>
            </a:r>
          </a:p>
          <a:p>
            <a:pPr lvl="1"/>
            <a:r>
              <a:rPr lang="ja-JP" altLang="en-US" dirty="0" smtClean="0"/>
              <a:t>通常のデイリースクラムを基本とする。</a:t>
            </a:r>
            <a:endParaRPr lang="en-US" altLang="ja-JP" dirty="0" smtClean="0"/>
          </a:p>
          <a:p>
            <a:pPr lvl="1"/>
            <a:r>
              <a:rPr lang="ja-JP" altLang="en-US" dirty="0" smtClean="0"/>
              <a:t>週</a:t>
            </a:r>
            <a:r>
              <a:rPr kumimoji="1" lang="ja-JP" altLang="en-US" dirty="0" smtClean="0"/>
              <a:t>に</a:t>
            </a:r>
            <a:r>
              <a:rPr kumimoji="1" lang="ja-JP" altLang="en-US" dirty="0" smtClean="0"/>
              <a:t>数回、代表者が集まる事ができる。</a:t>
            </a:r>
            <a:endParaRPr kumimoji="1" lang="en-US" altLang="ja-JP" dirty="0" smtClean="0"/>
          </a:p>
          <a:p>
            <a:pPr lvl="1"/>
            <a:endParaRPr kumimoji="1" lang="ja-JP" altLang="en-US" dirty="0"/>
          </a:p>
        </p:txBody>
      </p:sp>
    </p:spTree>
    <p:extLst>
      <p:ext uri="{BB962C8B-B14F-4D97-AF65-F5344CB8AC3E}">
        <p14:creationId xmlns:p14="http://schemas.microsoft.com/office/powerpoint/2010/main" val="13826450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endParaRPr lang="en-US" altLang="ja-JP" dirty="0" smtClean="0"/>
          </a:p>
          <a:p>
            <a:pPr lvl="1"/>
            <a:r>
              <a:rPr kumimoji="1" lang="ja-JP" altLang="en-US" dirty="0" smtClean="0"/>
              <a:t>代表者が集まり、課題を特定</a:t>
            </a:r>
            <a:endParaRPr kumimoji="1" lang="en-US" altLang="ja-JP" dirty="0" smtClean="0"/>
          </a:p>
          <a:p>
            <a:pPr lvl="1"/>
            <a:r>
              <a:rPr lang="ja-JP" altLang="en-US" dirty="0" smtClean="0"/>
              <a:t>各チームで通常のレトロスペクティブ</a:t>
            </a:r>
            <a:endParaRPr lang="en-US" altLang="ja-JP" dirty="0" smtClean="0"/>
          </a:p>
          <a:p>
            <a:pPr lvl="1"/>
            <a:r>
              <a:rPr kumimoji="1" lang="ja-JP" altLang="en-US" dirty="0" smtClean="0"/>
              <a:t>代表者が集まり、アクションを決める。</a:t>
            </a:r>
            <a:endParaRPr kumimoji="1" lang="en-US" altLang="ja-JP" dirty="0" smtClean="0"/>
          </a:p>
          <a:p>
            <a:r>
              <a:rPr lang="en-US" altLang="ja-JP" dirty="0" smtClean="0"/>
              <a:t>LeSS</a:t>
            </a:r>
          </a:p>
          <a:p>
            <a:pPr lvl="1"/>
            <a:r>
              <a:rPr lang="ja-JP" altLang="en-US" dirty="0" smtClean="0"/>
              <a:t>次のスプリントの早い時期に実施</a:t>
            </a:r>
            <a:endParaRPr lang="en-US" altLang="ja-JP" dirty="0" smtClean="0"/>
          </a:p>
          <a:p>
            <a:pPr lvl="1"/>
            <a:r>
              <a:rPr kumimoji="1" lang="ja-JP" altLang="en-US" dirty="0" smtClean="0"/>
              <a:t>代表者が集まり組織全体のレトロスペクティブを実施</a:t>
            </a:r>
            <a:endParaRPr kumimoji="1" lang="en-US" altLang="ja-JP" dirty="0" smtClean="0"/>
          </a:p>
        </p:txBody>
      </p:sp>
    </p:spTree>
    <p:extLst>
      <p:ext uri="{BB962C8B-B14F-4D97-AF65-F5344CB8AC3E}">
        <p14:creationId xmlns:p14="http://schemas.microsoft.com/office/powerpoint/2010/main" val="579392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365407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8159</TotalTime>
  <Words>1912</Words>
  <Application>Microsoft Macintosh PowerPoint</Application>
  <PresentationFormat>画面に合わせる (4:3)</PresentationFormat>
  <Paragraphs>349</Paragraphs>
  <Slides>53</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53</vt:i4>
      </vt:variant>
    </vt:vector>
  </HeadingPairs>
  <TitlesOfParts>
    <vt:vector size="63"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スケール階層と手法自体の大きさ</vt:lpstr>
      <vt:lpstr>Nexus概要</vt:lpstr>
      <vt:lpstr>Nexus ガイド</vt:lpstr>
      <vt:lpstr>Nexus</vt:lpstr>
      <vt:lpstr>スコープ</vt:lpstr>
      <vt:lpstr>スクラムチーム</vt:lpstr>
      <vt:lpstr>役割</vt:lpstr>
      <vt:lpstr>作成物</vt:lpstr>
      <vt:lpstr>イベント</vt:lpstr>
      <vt:lpstr>ソフトウェアプラクティス</vt:lpstr>
      <vt:lpstr>Nexusの役割</vt:lpstr>
      <vt:lpstr>Nexusの役割</vt:lpstr>
      <vt:lpstr>Nexus統合チーム</vt:lpstr>
      <vt:lpstr>プロダクトオーナー</vt:lpstr>
      <vt:lpstr>Nexus統合チームのスクラムマスター</vt:lpstr>
      <vt:lpstr>Nexus統合チームメンバー</vt:lpstr>
      <vt:lpstr>Nexusのイベント</vt:lpstr>
      <vt:lpstr>リファインメント</vt:lpstr>
      <vt:lpstr>Nexusスプリントプランニング</vt:lpstr>
      <vt:lpstr>Nexusスプリントプランニング</vt:lpstr>
      <vt:lpstr>Nexusデイリースクラム</vt:lpstr>
      <vt:lpstr>Nexusデイリースクラム</vt:lpstr>
      <vt:lpstr>Nexusスプリントレビュー</vt:lpstr>
      <vt:lpstr>Nexusスプリントレビュー</vt:lpstr>
      <vt:lpstr>Nexusレトロスペクティブ</vt:lpstr>
      <vt:lpstr>Nexusスプリントレトロスペクティブ</vt:lpstr>
      <vt:lpstr>Nexusの作成物</vt:lpstr>
      <vt:lpstr>プロダクトバックログ</vt:lpstr>
      <vt:lpstr>Nexusスプリントバックログ</vt:lpstr>
      <vt:lpstr>統合インクリメント</vt:lpstr>
      <vt:lpstr>作成物の透明性</vt:lpstr>
      <vt:lpstr>「完成」の定義</vt:lpstr>
      <vt:lpstr>Nexusについて質問等</vt:lpstr>
      <vt:lpstr>Nexus と LeSS の比較</vt:lpstr>
      <vt:lpstr>共通点</vt:lpstr>
      <vt:lpstr>抜粋</vt:lpstr>
      <vt:lpstr>全体的な違い</vt:lpstr>
      <vt:lpstr>デイリースクラム</vt:lpstr>
      <vt:lpstr>Scrumには無いチーム</vt:lpstr>
      <vt:lpstr>Undoneへの対処</vt:lpstr>
      <vt:lpstr>レトロスペクティブ</vt:lpstr>
      <vt:lpstr>比較のまとめ</vt:lpstr>
      <vt:lpstr>最後に</vt:lpstr>
      <vt:lpstr>参考資料</vt:lpstr>
      <vt:lpstr>デイリースクラム</vt:lpstr>
      <vt:lpstr>レトロスペクティブ</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332</cp:revision>
  <dcterms:created xsi:type="dcterms:W3CDTF">2015-11-22T00:30:41Z</dcterms:created>
  <dcterms:modified xsi:type="dcterms:W3CDTF">2016-01-11T13:38:50Z</dcterms:modified>
</cp:coreProperties>
</file>